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56" r:id="rId4"/>
    <p:sldId id="257" r:id="rId5"/>
    <p:sldId id="260" r:id="rId6"/>
    <p:sldId id="263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23B8C4-78F5-4AF1-A87A-88963144D01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1C346B-A3D0-47F1-B457-55663858C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3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346B-A3D0-47F1-B457-55663858C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569075"/>
            <a:ext cx="2133600" cy="365125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48400" cy="64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1865" y="609600"/>
            <a:ext cx="17876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March 14, 2012</a:t>
            </a:r>
          </a:p>
          <a:p>
            <a:endParaRPr lang="en-US" dirty="0"/>
          </a:p>
          <a:p>
            <a:r>
              <a:rPr lang="en-US" dirty="0" smtClean="0"/>
              <a:t>20</a:t>
            </a:r>
            <a:r>
              <a:rPr lang="en-US" dirty="0"/>
              <a:t>¢/$</a:t>
            </a:r>
            <a:r>
              <a:rPr lang="en-US" dirty="0" smtClean="0"/>
              <a:t>100</a:t>
            </a:r>
          </a:p>
          <a:p>
            <a:endParaRPr lang="en-US" dirty="0"/>
          </a:p>
          <a:p>
            <a:r>
              <a:rPr lang="en-US" dirty="0"/>
              <a:t>$1,660/year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3850" y="6573137"/>
            <a:ext cx="2133600" cy="401638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365125"/>
          </a:xfrm>
        </p:spPr>
        <p:txBody>
          <a:bodyPr/>
          <a:lstStyle/>
          <a:p>
            <a:r>
              <a:rPr lang="en-US" dirty="0" smtClean="0"/>
              <a:t>Attachment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690336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 May 2014 </a:t>
            </a:r>
          </a:p>
          <a:p>
            <a:endParaRPr lang="en-US" dirty="0"/>
          </a:p>
          <a:p>
            <a:r>
              <a:rPr lang="en-US" dirty="0"/>
              <a:t>51.5/$100</a:t>
            </a:r>
          </a:p>
          <a:p>
            <a:endParaRPr lang="en-US" dirty="0"/>
          </a:p>
          <a:p>
            <a:r>
              <a:rPr lang="en-US" dirty="0"/>
              <a:t>$3,863/year</a:t>
            </a:r>
          </a:p>
        </p:txBody>
      </p:sp>
    </p:spTree>
    <p:extLst>
      <p:ext uri="{BB962C8B-B14F-4D97-AF65-F5344CB8AC3E}">
        <p14:creationId xmlns:p14="http://schemas.microsoft.com/office/powerpoint/2010/main" val="4261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999"/>
            <a:ext cx="4070070" cy="60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133600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Sep 2012 Brief</a:t>
            </a:r>
          </a:p>
          <a:p>
            <a:endParaRPr lang="en-US" dirty="0" smtClean="0"/>
          </a:p>
          <a:p>
            <a:r>
              <a:rPr lang="en-US" dirty="0" smtClean="0"/>
              <a:t>24.5¢/$100</a:t>
            </a:r>
          </a:p>
          <a:p>
            <a:endParaRPr lang="en-US" dirty="0" smtClean="0"/>
          </a:p>
          <a:p>
            <a:r>
              <a:rPr lang="en-US" dirty="0" smtClean="0"/>
              <a:t>$2,061/year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4191000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7 May 2014 Brief</a:t>
            </a:r>
          </a:p>
          <a:p>
            <a:endParaRPr lang="en-US" dirty="0"/>
          </a:p>
          <a:p>
            <a:r>
              <a:rPr lang="en-US" dirty="0" smtClean="0"/>
              <a:t>51.5</a:t>
            </a:r>
            <a:r>
              <a:rPr lang="en-US" dirty="0"/>
              <a:t>/$100</a:t>
            </a:r>
          </a:p>
          <a:p>
            <a:endParaRPr lang="en-US" dirty="0"/>
          </a:p>
          <a:p>
            <a:r>
              <a:rPr lang="en-US" dirty="0" smtClean="0"/>
              <a:t>$3,863/year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75" y="6492875"/>
            <a:ext cx="2133600" cy="365125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Attachment </a:t>
            </a:r>
            <a:fld id="{07664A88-F7D9-45CE-A74C-44C93905E4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63160"/>
              </p:ext>
            </p:extLst>
          </p:nvPr>
        </p:nvGraphicFramePr>
        <p:xfrm>
          <a:off x="239406" y="1676400"/>
          <a:ext cx="8599794" cy="3068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08394"/>
                <a:gridCol w="762000"/>
                <a:gridCol w="990600"/>
                <a:gridCol w="844514"/>
                <a:gridCol w="1371600"/>
                <a:gridCol w="1353232"/>
                <a:gridCol w="1002654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2014* </a:t>
                      </a:r>
                    </a:p>
                    <a:p>
                      <a:pPr algn="l"/>
                      <a:r>
                        <a:rPr lang="en-US" sz="1400" dirty="0" smtClean="0"/>
                        <a:t>Property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asmt</a:t>
                      </a:r>
                      <a:r>
                        <a:rPr lang="en-US" sz="1400" baseline="0" dirty="0" smtClean="0"/>
                        <a:t>. </a:t>
                      </a:r>
                    </a:p>
                    <a:p>
                      <a:pPr algn="l"/>
                      <a:r>
                        <a:rPr lang="en-US" sz="1200" baseline="0" dirty="0" smtClean="0"/>
                        <a:t>NOTE: 2015 assessments Increased 3.6%**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Tax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93 cents Tax</a:t>
                      </a:r>
                      <a:r>
                        <a:rPr lang="en-US" sz="1400" baseline="0" dirty="0" smtClean="0"/>
                        <a:t> + SDD</a:t>
                      </a:r>
                    </a:p>
                    <a:p>
                      <a:r>
                        <a:rPr lang="en-US" sz="1400" baseline="0" dirty="0" smtClean="0"/>
                        <a:t>51.5 =$144.5 (55% tax increase)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X 16 years</a:t>
                      </a:r>
                      <a:r>
                        <a:rPr lang="en-US" sz="1200" baseline="0" dirty="0" smtClean="0"/>
                        <a:t> Through 2031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(not counting change in city tax rate or further assessments)</a:t>
                      </a:r>
                    </a:p>
                    <a:p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Additional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Cost for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Driveways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(thousands)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Total for </a:t>
                      </a:r>
                      <a:r>
                        <a:rPr lang="en-US" sz="1200" baseline="0" dirty="0" err="1" smtClean="0"/>
                        <a:t>yrs</a:t>
                      </a:r>
                      <a:r>
                        <a:rPr lang="en-US" sz="1200" baseline="0" dirty="0" smtClean="0"/>
                        <a:t> 2,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9 &amp; 16***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Increase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Asmt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from 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(15%)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Assessment from 2014** (31%)</a:t>
                      </a:r>
                      <a:endParaRPr lang="en-US" sz="11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$516K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42,256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– 60K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593K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676K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$859</a:t>
                      </a:r>
                      <a:r>
                        <a:rPr lang="en-US" sz="1600" baseline="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70,336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0 - 60</a:t>
                      </a:r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1.117M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$1.013M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14604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82,912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0 - 60</a:t>
                      </a:r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1.329M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$1.236M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17820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101,168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 – 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1.421M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1.619M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181600"/>
            <a:ext cx="854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City of </a:t>
            </a:r>
            <a:r>
              <a:rPr lang="en-US" sz="1400" dirty="0" err="1" smtClean="0"/>
              <a:t>Va</a:t>
            </a:r>
            <a:r>
              <a:rPr lang="en-US" sz="1400" dirty="0" smtClean="0"/>
              <a:t> Bch Properties:   http</a:t>
            </a:r>
            <a:r>
              <a:rPr lang="en-US" sz="1400" dirty="0"/>
              <a:t>://</a:t>
            </a:r>
            <a:r>
              <a:rPr lang="en-US" sz="1400" dirty="0" smtClean="0"/>
              <a:t>cvb.manatron.com/Tabs/PropertySearch.aspx  </a:t>
            </a:r>
          </a:p>
          <a:p>
            <a:r>
              <a:rPr lang="en-US" sz="1400" dirty="0"/>
              <a:t>** The Virginian Pilot, Property Values rise in Virginia Beach, April 13, 2014 </a:t>
            </a:r>
            <a:endParaRPr lang="en-US" sz="1400" dirty="0" smtClean="0"/>
          </a:p>
          <a:p>
            <a:r>
              <a:rPr lang="en-US" sz="1400" dirty="0" smtClean="0"/>
              <a:t>*** 13 </a:t>
            </a:r>
            <a:r>
              <a:rPr lang="en-US" sz="1400" dirty="0"/>
              <a:t>Apr Preliminary Plan depicts numerous “Neighborhood channels” that did not appear in 2012 </a:t>
            </a:r>
            <a:r>
              <a:rPr lang="en-US" sz="1400" dirty="0" smtClean="0"/>
              <a:t>plans</a:t>
            </a:r>
          </a:p>
          <a:p>
            <a:r>
              <a:rPr lang="en-US" sz="1400" dirty="0"/>
              <a:t>      </a:t>
            </a:r>
            <a:r>
              <a:rPr lang="en-US" sz="1400" dirty="0" smtClean="0"/>
              <a:t>City of Virginia Beach, Old </a:t>
            </a:r>
            <a:r>
              <a:rPr lang="en-US" sz="1400" dirty="0"/>
              <a:t>Donation Policy Report, Sept 10, </a:t>
            </a:r>
            <a:r>
              <a:rPr lang="en-US" sz="1400" dirty="0" smtClean="0"/>
              <a:t>2010, driveways range from $5K – 20K</a:t>
            </a:r>
            <a:endParaRPr lang="en-US" sz="1400" dirty="0"/>
          </a:p>
          <a:p>
            <a:r>
              <a:rPr lang="en-US" sz="1600" dirty="0" smtClean="0"/>
              <a:t>**** Approximate assessments in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199" y="452735"/>
            <a:ext cx="8119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effects on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Witchduck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Thoroughgood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Properties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Attachment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5660" y="2362199"/>
            <a:ext cx="1108494" cy="754811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12771"/>
              </p:ext>
            </p:extLst>
          </p:nvPr>
        </p:nvGraphicFramePr>
        <p:xfrm>
          <a:off x="816936" y="1066800"/>
          <a:ext cx="7641264" cy="4897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45264"/>
                <a:gridCol w="1066800"/>
                <a:gridCol w="1066800"/>
                <a:gridCol w="1004981"/>
                <a:gridCol w="1020057"/>
                <a:gridCol w="909317"/>
                <a:gridCol w="1028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Community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Potential Residents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Est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Cents/</a:t>
                      </a:r>
                    </a:p>
                    <a:p>
                      <a:pPr algn="ctr"/>
                      <a:r>
                        <a:rPr lang="en-US" sz="1200" dirty="0" smtClean="0"/>
                        <a:t>$100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Avg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 prop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SSD Annual </a:t>
                      </a:r>
                    </a:p>
                    <a:p>
                      <a:pPr algn="ctr"/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Witchduck</a:t>
                      </a:r>
                      <a:r>
                        <a:rPr lang="en-US" sz="1200" dirty="0" smtClean="0"/>
                        <a:t>/ </a:t>
                      </a:r>
                    </a:p>
                    <a:p>
                      <a:r>
                        <a:rPr lang="en-US" sz="1200" dirty="0" err="1" smtClean="0"/>
                        <a:t>Thoroughgood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$5.35M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400K-1.2M+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1905 - 6965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Thoroughgood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500K-1.7M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defeated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Churchpoint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defeated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Chesopeian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$3.225M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$545K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approved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Robin Hood Forest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$1.424M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2,871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defeated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Bayville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$1.35M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$1.2M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4,361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approved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Old</a:t>
                      </a:r>
                      <a:r>
                        <a:rPr lang="en-US" sz="1200" baseline="0" dirty="0" smtClean="0"/>
                        <a:t> Donation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$1.377M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$651K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approved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Dix Creek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$7.99M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250K-1M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978-3910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Little</a:t>
                      </a:r>
                      <a:r>
                        <a:rPr lang="en-US" sz="1200" baseline="0" dirty="0" smtClean="0"/>
                        <a:t> Neck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$1.796M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$850K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Harbor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$296K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$757K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Hebdon</a:t>
                      </a:r>
                      <a:r>
                        <a:rPr lang="en-US" sz="1200" dirty="0" smtClean="0"/>
                        <a:t> Cove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$3.360M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 – 500K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344-1720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276201"/>
            <a:ext cx="811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  </a:t>
            </a:r>
            <a:r>
              <a:rPr lang="en-US" sz="1200" dirty="0"/>
              <a:t>http://www.vbgov.com/government/departments/public-works/coastal/pages/neighborhood-channel-dredging.aspx 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60466" y="45273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Comparison*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 of 1 May 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Attachment </a:t>
            </a:r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96200"/>
              </p:ext>
            </p:extLst>
          </p:nvPr>
        </p:nvGraphicFramePr>
        <p:xfrm>
          <a:off x="914400" y="2286000"/>
          <a:ext cx="7162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Plat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r>
                        <a:rPr lang="en-US" baseline="0" dirty="0" smtClean="0"/>
                        <a:t> Assessment*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 Assessment**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1478-73-8986-0000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526K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-79K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1478-93-4838-0000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1166K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-117K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1478-93-6781-0000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1551K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-7K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1478-93-6581-0000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1118K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972K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-146K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1478-83-3837-0000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-89K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1478-83-8159-0000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372K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-59K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838200"/>
            <a:ext cx="417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Donation Assessments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-76200" y="6569075"/>
            <a:ext cx="2133600" cy="365125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Attachment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54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City of </a:t>
            </a:r>
            <a:r>
              <a:rPr lang="en-US" sz="1200" dirty="0" err="1" smtClean="0"/>
              <a:t>Va</a:t>
            </a:r>
            <a:r>
              <a:rPr lang="en-US" sz="1200" dirty="0" smtClean="0"/>
              <a:t> Bch, Neighborhood Dredging Special Service District Policy Report, Old Donation Creek Waterway Association </a:t>
            </a:r>
          </a:p>
          <a:p>
            <a:pPr lvl="1"/>
            <a:r>
              <a:rPr lang="en-US" sz="1200" dirty="0" smtClean="0"/>
              <a:t>(ODCWA), September 10, 2010</a:t>
            </a:r>
          </a:p>
          <a:p>
            <a:r>
              <a:rPr lang="en-US" sz="1200" dirty="0" smtClean="0"/>
              <a:t>**   </a:t>
            </a:r>
            <a:r>
              <a:rPr lang="en-US" sz="1200" dirty="0"/>
              <a:t>http://www.vbgov.com/government/departments/public-works/coastal/pages/neighborhood-channel-dredging.aspx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603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89" y="6469871"/>
            <a:ext cx="2133600" cy="365125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Attachment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107" y="694659"/>
            <a:ext cx="6916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HERMITAGE POINT</a:t>
            </a:r>
          </a:p>
        </p:txBody>
      </p:sp>
      <p:sp>
        <p:nvSpPr>
          <p:cNvPr id="7" name="Up Arrow 6"/>
          <p:cNvSpPr/>
          <p:nvPr/>
        </p:nvSpPr>
        <p:spPr>
          <a:xfrm rot="16200000">
            <a:off x="247651" y="1771649"/>
            <a:ext cx="4381502" cy="441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5400000">
            <a:off x="4571999" y="1981201"/>
            <a:ext cx="4419601" cy="396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7716" y="3124200"/>
            <a:ext cx="3506088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Pay 55% more taxes</a:t>
            </a:r>
          </a:p>
          <a:p>
            <a:pPr algn="ctr"/>
            <a:r>
              <a:rPr lang="en-US" b="1" dirty="0" smtClean="0"/>
              <a:t>(144.5 cents/$100)</a:t>
            </a:r>
          </a:p>
          <a:p>
            <a:pPr algn="ctr"/>
            <a:r>
              <a:rPr lang="en-US" b="1" dirty="0" smtClean="0"/>
              <a:t>The Highest in </a:t>
            </a:r>
            <a:r>
              <a:rPr lang="en-US" b="1" dirty="0" err="1" smtClean="0"/>
              <a:t>Va</a:t>
            </a:r>
            <a:r>
              <a:rPr lang="en-US" b="1" dirty="0" smtClean="0"/>
              <a:t> Bch!</a:t>
            </a:r>
          </a:p>
          <a:p>
            <a:pPr algn="ctr"/>
            <a:r>
              <a:rPr lang="en-US" b="1" dirty="0" smtClean="0"/>
              <a:t>Pay an additional $2,000-5,800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nnually for </a:t>
            </a:r>
            <a:r>
              <a:rPr lang="en-US" b="1" u="sng" dirty="0" smtClean="0"/>
              <a:t>16</a:t>
            </a:r>
            <a:r>
              <a:rPr lang="en-US" b="1" dirty="0" smtClean="0"/>
              <a:t> years </a:t>
            </a:r>
          </a:p>
          <a:p>
            <a:pPr algn="ctr"/>
            <a:r>
              <a:rPr lang="en-US" b="1" dirty="0" smtClean="0"/>
              <a:t>to live here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9813" y="3519784"/>
            <a:ext cx="249299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ay standard city tax</a:t>
            </a:r>
          </a:p>
          <a:p>
            <a:pPr algn="ctr"/>
            <a:r>
              <a:rPr lang="en-US" b="1" dirty="0" smtClean="0"/>
              <a:t>(93 cents/$100)</a:t>
            </a:r>
          </a:p>
          <a:p>
            <a:pPr algn="ctr"/>
            <a:r>
              <a:rPr lang="en-US" b="1" dirty="0" smtClean="0"/>
              <a:t>Save </a:t>
            </a:r>
            <a:r>
              <a:rPr lang="en-US" b="1" dirty="0" err="1" smtClean="0"/>
              <a:t>Money</a:t>
            </a:r>
            <a:r>
              <a:rPr lang="en-US" b="1" dirty="0" err="1" smtClean="0">
                <a:sym typeface="Wingdings" panose="05000000000000000000" pitchFamily="2" charset="2"/>
              </a:rPr>
              <a:t></a:t>
            </a:r>
            <a:r>
              <a:rPr lang="en-US" b="1" dirty="0" err="1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5146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Side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3020" y="25262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492875"/>
            <a:ext cx="2133600" cy="365125"/>
          </a:xfrm>
        </p:spPr>
        <p:txBody>
          <a:bodyPr/>
          <a:lstStyle/>
          <a:p>
            <a:r>
              <a:rPr lang="en-US" smtClean="0"/>
              <a:t>As of 1 May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 smtClean="0"/>
              <a:t>Attachment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107" y="457200"/>
            <a:ext cx="655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Witchduck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7772400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highest taxed district in Virginia  Beach 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55% more taxes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(144.5 cents/$100)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Highest in the city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an additional $2,300 - $6,500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nnually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to live here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644</TotalTime>
  <Words>575</Words>
  <Application>Microsoft Office PowerPoint</Application>
  <PresentationFormat>On-screen Show (4:3)</PresentationFormat>
  <Paragraphs>229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CHOLEK, Brandon</dc:creator>
  <cp:lastModifiedBy>CHOLEK, Brandon</cp:lastModifiedBy>
  <cp:revision>48</cp:revision>
  <cp:lastPrinted>2014-05-01T16:29:15Z</cp:lastPrinted>
  <dcterms:created xsi:type="dcterms:W3CDTF">2014-04-15T21:53:04Z</dcterms:created>
  <dcterms:modified xsi:type="dcterms:W3CDTF">2014-05-01T16:29:16Z</dcterms:modified>
</cp:coreProperties>
</file>